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윤고딕 Bold" charset="1" panose="020B0803000000000000"/>
      <p:regular r:id="rId15"/>
    </p:embeddedFont>
    <p:embeddedFont>
      <p:font typeface="Montserrat Bold" charset="1" panose="00000800000000000000"/>
      <p:regular r:id="rId16"/>
    </p:embeddedFont>
    <p:embeddedFont>
      <p:font typeface="Montserrat Bold Italics" charset="1" panose="00000800000000000000"/>
      <p:regular r:id="rId17"/>
    </p:embeddedFont>
    <p:embeddedFont>
      <p:font typeface="윤고딕" charset="1" panose="020B0503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332203" y="942926"/>
            <a:ext cx="1195579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3908705" y="9719744"/>
            <a:ext cx="1864751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981572" y="316637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BFF2D4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015972" y="160652"/>
            <a:ext cx="1020418" cy="604830"/>
          </a:xfrm>
          <a:custGeom>
            <a:avLst/>
            <a:gdLst/>
            <a:ahLst/>
            <a:cxnLst/>
            <a:rect r="r" b="b" t="t" l="l"/>
            <a:pathLst>
              <a:path h="604830" w="1020418">
                <a:moveTo>
                  <a:pt x="0" y="0"/>
                </a:moveTo>
                <a:lnTo>
                  <a:pt x="1020419" y="0"/>
                </a:lnTo>
                <a:lnTo>
                  <a:pt x="1020419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71562" y="4327800"/>
            <a:ext cx="11870209" cy="181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19"/>
              </a:lnSpc>
            </a:pPr>
            <a:r>
              <a:rPr lang="en-US" sz="10156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실시간 수어 번역 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8350" y="1569809"/>
            <a:ext cx="1393494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8212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이음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260822" y="885498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BFF2D4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0" y="938163"/>
            <a:ext cx="298157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456115" y="4190290"/>
            <a:ext cx="1620730" cy="162073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011970" y="4115364"/>
            <a:ext cx="558374" cy="5583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167289" y="4051679"/>
            <a:ext cx="181581" cy="62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3607699" y="4247372"/>
            <a:ext cx="1620730" cy="162073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4293004" y="4090359"/>
            <a:ext cx="558374" cy="5583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398707" y="4023684"/>
            <a:ext cx="181581" cy="62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153837" y="4228408"/>
            <a:ext cx="1620730" cy="162073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685015" y="4109767"/>
            <a:ext cx="558374" cy="5583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873411" y="4043092"/>
            <a:ext cx="181581" cy="62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5304976" y="4231081"/>
            <a:ext cx="1620730" cy="162073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5875528" y="4115364"/>
            <a:ext cx="558374" cy="55837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024550" y="4040419"/>
            <a:ext cx="181581" cy="62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5015" y="5340002"/>
            <a:ext cx="2694745" cy="51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기획 의도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75528" y="5337329"/>
            <a:ext cx="3235743" cy="51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확보 방안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11970" y="5337329"/>
            <a:ext cx="3271277" cy="51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업무 분장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293004" y="5356293"/>
            <a:ext cx="3609182" cy="511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INPUT/OUTPUT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943536" y="1471809"/>
            <a:ext cx="808625" cy="80862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BFF2D4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058507" y="2156609"/>
            <a:ext cx="4935641" cy="109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2"/>
              </a:lnSpc>
            </a:pPr>
            <a:r>
              <a:rPr lang="en-US" b="true" sz="6394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CONTENTS</a:t>
            </a:r>
          </a:p>
        </p:txBody>
      </p:sp>
      <p:sp>
        <p:nvSpPr>
          <p:cNvPr name="AutoShape 30" id="30"/>
          <p:cNvSpPr/>
          <p:nvPr/>
        </p:nvSpPr>
        <p:spPr>
          <a:xfrm flipV="true">
            <a:off x="1157204" y="7317339"/>
            <a:ext cx="1620730" cy="162073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688382" y="7198698"/>
            <a:ext cx="558374" cy="55837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827745" y="7132023"/>
            <a:ext cx="181581" cy="62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name="AutoShape 35" id="35"/>
          <p:cNvSpPr/>
          <p:nvPr/>
        </p:nvSpPr>
        <p:spPr>
          <a:xfrm flipV="true">
            <a:off x="5308344" y="7320012"/>
            <a:ext cx="1620730" cy="162073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5878896" y="7204295"/>
            <a:ext cx="558374" cy="55837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997934" y="7129350"/>
            <a:ext cx="181581" cy="62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88382" y="8428933"/>
            <a:ext cx="2694745" cy="103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 인식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해결 방안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78896" y="8426260"/>
            <a:ext cx="3235743" cy="103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인공지능 서비스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시나리오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4171" y="355577"/>
            <a:ext cx="354529" cy="358358"/>
            <a:chOff x="0" y="0"/>
            <a:chExt cx="472705" cy="47781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4103" lIns="44103" bIns="44103" rIns="4410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7122" y="-38100"/>
              <a:ext cx="238462" cy="515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26037" y="3331566"/>
            <a:ext cx="532012" cy="415937"/>
          </a:xfrm>
          <a:custGeom>
            <a:avLst/>
            <a:gdLst/>
            <a:ahLst/>
            <a:cxnLst/>
            <a:rect r="r" b="b" t="t" l="l"/>
            <a:pathLst>
              <a:path h="415937" w="532012">
                <a:moveTo>
                  <a:pt x="0" y="0"/>
                </a:moveTo>
                <a:lnTo>
                  <a:pt x="532012" y="0"/>
                </a:lnTo>
                <a:lnTo>
                  <a:pt x="532012" y="415936"/>
                </a:lnTo>
                <a:lnTo>
                  <a:pt x="0" y="415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3663522" y="7142883"/>
            <a:ext cx="532012" cy="415937"/>
          </a:xfrm>
          <a:custGeom>
            <a:avLst/>
            <a:gdLst/>
            <a:ahLst/>
            <a:cxnLst/>
            <a:rect r="r" b="b" t="t" l="l"/>
            <a:pathLst>
              <a:path h="415937" w="532012">
                <a:moveTo>
                  <a:pt x="532012" y="415936"/>
                </a:moveTo>
                <a:lnTo>
                  <a:pt x="0" y="415936"/>
                </a:lnTo>
                <a:lnTo>
                  <a:pt x="0" y="0"/>
                </a:lnTo>
                <a:lnTo>
                  <a:pt x="532012" y="0"/>
                </a:lnTo>
                <a:lnTo>
                  <a:pt x="532012" y="4159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5183" y="331665"/>
            <a:ext cx="5821709" cy="39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기획 의도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24478" y="3912004"/>
            <a:ext cx="9039043" cy="322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실시간 수어 번역</a:t>
            </a: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과 </a:t>
            </a: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감정 인식</a:t>
            </a: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을 결합하여,</a:t>
            </a:r>
          </a:p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기존의 수어 번역 시스템에 비해 정확성과 자연스러운 대화가 가능하도록 하여</a:t>
            </a:r>
          </a:p>
          <a:p>
            <a:pPr algn="l" marL="0" indent="0" lvl="0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수어를 사용하는 사람들이 일상 대화를 보다 편리하게 할 수 있도록 도와주기 위해 기획하게 되었습니다.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015972" y="160652"/>
            <a:ext cx="1020418" cy="604830"/>
          </a:xfrm>
          <a:custGeom>
            <a:avLst/>
            <a:gdLst/>
            <a:ahLst/>
            <a:cxnLst/>
            <a:rect r="r" b="b" t="t" l="l"/>
            <a:pathLst>
              <a:path h="604830" w="1020418">
                <a:moveTo>
                  <a:pt x="0" y="0"/>
                </a:moveTo>
                <a:lnTo>
                  <a:pt x="1020419" y="0"/>
                </a:lnTo>
                <a:lnTo>
                  <a:pt x="1020419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0620" y="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BFF2D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4171" y="355577"/>
            <a:ext cx="354529" cy="358358"/>
            <a:chOff x="0" y="0"/>
            <a:chExt cx="472705" cy="47781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4103" lIns="44103" bIns="44103" rIns="4410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17122" y="-38100"/>
              <a:ext cx="238462" cy="515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245480" y="5148262"/>
            <a:ext cx="1601382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9148762" y="1786629"/>
            <a:ext cx="0" cy="747167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015972" y="160652"/>
            <a:ext cx="1020418" cy="604830"/>
          </a:xfrm>
          <a:custGeom>
            <a:avLst/>
            <a:gdLst/>
            <a:ahLst/>
            <a:cxnLst/>
            <a:rect r="r" b="b" t="t" l="l"/>
            <a:pathLst>
              <a:path h="604830" w="1020418">
                <a:moveTo>
                  <a:pt x="0" y="0"/>
                </a:moveTo>
                <a:lnTo>
                  <a:pt x="1020419" y="0"/>
                </a:lnTo>
                <a:lnTo>
                  <a:pt x="1020419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382125" y="5295238"/>
            <a:ext cx="7877175" cy="3963062"/>
            <a:chOff x="0" y="0"/>
            <a:chExt cx="1339166" cy="6737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9166" cy="673744"/>
            </a:xfrm>
            <a:custGeom>
              <a:avLst/>
              <a:gdLst/>
              <a:ahLst/>
              <a:cxnLst/>
              <a:rect r="r" b="b" t="t" l="l"/>
              <a:pathLst>
                <a:path h="673744" w="1339166">
                  <a:moveTo>
                    <a:pt x="0" y="0"/>
                  </a:moveTo>
                  <a:lnTo>
                    <a:pt x="1339166" y="0"/>
                  </a:lnTo>
                  <a:lnTo>
                    <a:pt x="1339166" y="673744"/>
                  </a:lnTo>
                  <a:lnTo>
                    <a:pt x="0" y="6737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215183" y="331665"/>
            <a:ext cx="5821709" cy="39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확보 방안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4287" y="4395442"/>
            <a:ext cx="368121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수어 영상 처리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36240" y="3716021"/>
            <a:ext cx="3801302" cy="142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28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수어를 단어 단위로 인식하기 위한 데이터셋은 </a:t>
            </a:r>
            <a:r>
              <a:rPr lang="en-US" sz="2000" spc="28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한국 수어 데이터셋(KSL)</a:t>
            </a:r>
            <a:r>
              <a:rPr lang="en-US" sz="2000" spc="28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을 사용할 예정입니다.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36240" y="8198486"/>
            <a:ext cx="3780214" cy="107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28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문장</a:t>
            </a:r>
            <a:r>
              <a:rPr lang="en-US" sz="2000" spc="28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생성을 위한 텍스트 데이터는 </a:t>
            </a:r>
            <a:r>
              <a:rPr lang="en-US" sz="2000" spc="280" strike="noStrike" u="none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감성대화 말뭉치 데이터셋</a:t>
            </a:r>
            <a:r>
              <a:rPr lang="en-US" sz="2000" spc="28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을 사용할 예정입니다.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01175" y="4083686"/>
            <a:ext cx="3801302" cy="105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28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감정</a:t>
            </a:r>
            <a:r>
              <a:rPr lang="en-US" sz="2000" spc="28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인식 모델을 훈련하기 위해 </a:t>
            </a:r>
            <a:r>
              <a:rPr lang="en-US" sz="2000" spc="280" strike="noStrike" u="none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FER-2013 데이터셋</a:t>
            </a:r>
            <a:r>
              <a:rPr lang="en-US" sz="2000" spc="28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을 사용할 예정입니다.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86237" y="4425102"/>
            <a:ext cx="368121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얼굴 감정 처리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5480" y="8496300"/>
            <a:ext cx="368121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문장 생성 처리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40620" y="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BFF2D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15183" y="331665"/>
            <a:ext cx="5821709" cy="39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업무 분장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74171" y="355577"/>
            <a:ext cx="354529" cy="358358"/>
            <a:chOff x="0" y="0"/>
            <a:chExt cx="472705" cy="47781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5105"/>
              <a:ext cx="472705" cy="47270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44103" lIns="44103" bIns="44103" rIns="4410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7122" y="-38100"/>
              <a:ext cx="238462" cy="515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8"/>
                </a:lnSpc>
              </a:pPr>
              <a:r>
                <a:rPr lang="en-US" sz="2391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080895" y="1985514"/>
            <a:ext cx="0" cy="747167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482708" y="2930019"/>
            <a:ext cx="4181813" cy="683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39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김준형</a:t>
            </a:r>
          </a:p>
          <a:p>
            <a:pPr algn="l">
              <a:lnSpc>
                <a:spcPts val="3500"/>
              </a:lnSpc>
            </a:pP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앱 화면 설계 및 UI 개발</a:t>
            </a:r>
          </a:p>
          <a:p>
            <a:pPr algn="l">
              <a:lnSpc>
                <a:spcPts val="3500"/>
              </a:lnSpc>
            </a:pP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카메라 기능 연동</a:t>
            </a:r>
          </a:p>
          <a:p>
            <a:pPr algn="l">
              <a:lnSpc>
                <a:spcPts val="3500"/>
              </a:lnSpc>
            </a:pP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TTS 기능 구현</a:t>
            </a:r>
          </a:p>
          <a:p>
            <a:pPr algn="l">
              <a:lnSpc>
                <a:spcPts val="3500"/>
              </a:lnSpc>
            </a:pP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서버 API 연동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pc="39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김명준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35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영상 프레임 추출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35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감정 추출 및 단어 리스트 서버 전송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35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온디바이스 모델 연동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AutoShape 13" id="13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4342843" y="1223514"/>
            <a:ext cx="168353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백앤드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96177" y="1223514"/>
            <a:ext cx="17548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프론트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015972" y="160652"/>
            <a:ext cx="1020418" cy="604830"/>
          </a:xfrm>
          <a:custGeom>
            <a:avLst/>
            <a:gdLst/>
            <a:ahLst/>
            <a:cxnLst/>
            <a:rect r="r" b="b" t="t" l="l"/>
            <a:pathLst>
              <a:path h="604830" w="1020418">
                <a:moveTo>
                  <a:pt x="0" y="0"/>
                </a:moveTo>
                <a:lnTo>
                  <a:pt x="1020419" y="0"/>
                </a:lnTo>
                <a:lnTo>
                  <a:pt x="1020419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12121594" y="1985514"/>
            <a:ext cx="0" cy="747167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8064416" y="1223514"/>
            <a:ext cx="215916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인공지능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50256" y="2930019"/>
            <a:ext cx="4841497" cy="633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39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김준형</a:t>
            </a:r>
          </a:p>
          <a:p>
            <a:pPr algn="l">
              <a:lnSpc>
                <a:spcPts val="3500"/>
              </a:lnSpc>
            </a:pP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문장 생성 모델</a:t>
            </a:r>
          </a:p>
          <a:p>
            <a:pPr algn="l">
              <a:lnSpc>
                <a:spcPts val="3500"/>
              </a:lnSpc>
            </a:pP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얼굴 감정 인식 모델</a:t>
            </a:r>
          </a:p>
          <a:p>
            <a:pPr algn="l">
              <a:lnSpc>
                <a:spcPts val="3500"/>
              </a:lnSpc>
            </a:pP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모델 학습 및 튜닝</a:t>
            </a:r>
          </a:p>
          <a:p>
            <a:pPr algn="l">
              <a:lnSpc>
                <a:spcPts val="3500"/>
              </a:lnSpc>
            </a:pP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모델 경량화 및 배포</a:t>
            </a:r>
          </a:p>
          <a:p>
            <a:pPr algn="l">
              <a:lnSpc>
                <a:spcPts val="3920"/>
              </a:lnSpc>
            </a:pP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pc="39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김명준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35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CTC 기반 수어 단어 추출 모델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35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얼굴 감정 인식 모델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35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모델 학습 및 튜닝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35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모델 경량화 및 배포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077487" y="2930019"/>
            <a:ext cx="4181813" cy="551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39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김준형</a:t>
            </a:r>
          </a:p>
          <a:p>
            <a:pPr algn="l">
              <a:lnSpc>
                <a:spcPts val="3500"/>
              </a:lnSpc>
            </a:pP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API 서버 구축</a:t>
            </a:r>
          </a:p>
          <a:p>
            <a:pPr algn="l">
              <a:lnSpc>
                <a:spcPts val="3500"/>
              </a:lnSpc>
            </a:pP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응답</a:t>
            </a: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반환 및 TTS 처리</a:t>
            </a:r>
          </a:p>
          <a:p>
            <a:pPr algn="l">
              <a:lnSpc>
                <a:spcPts val="3500"/>
              </a:lnSpc>
            </a:pPr>
            <a:r>
              <a:rPr lang="en-US" sz="2500" spc="3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서버 배포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 spc="39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김명준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35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API 서버 구축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350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수어 단어 리스트 + 감정 → 문장 생성 모델 연동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710696" y="5262183"/>
            <a:ext cx="4866607" cy="237365"/>
            <a:chOff x="0" y="0"/>
            <a:chExt cx="6488810" cy="316487"/>
          </a:xfrm>
        </p:grpSpPr>
        <p:sp>
          <p:nvSpPr>
            <p:cNvPr name="AutoShape 7" id="7"/>
            <p:cNvSpPr/>
            <p:nvPr/>
          </p:nvSpPr>
          <p:spPr>
            <a:xfrm>
              <a:off x="0" y="158243"/>
              <a:ext cx="6291006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6231664" y="59341"/>
              <a:ext cx="316487" cy="197804"/>
            </a:xfrm>
            <a:custGeom>
              <a:avLst/>
              <a:gdLst/>
              <a:ahLst/>
              <a:cxnLst/>
              <a:rect r="r" b="b" t="t" l="l"/>
              <a:pathLst>
                <a:path h="197804" w="316487">
                  <a:moveTo>
                    <a:pt x="0" y="0"/>
                  </a:moveTo>
                  <a:lnTo>
                    <a:pt x="316487" y="0"/>
                  </a:lnTo>
                  <a:lnTo>
                    <a:pt x="316487" y="197805"/>
                  </a:lnTo>
                  <a:lnTo>
                    <a:pt x="0" y="197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7015972" y="160652"/>
            <a:ext cx="1020418" cy="604830"/>
          </a:xfrm>
          <a:custGeom>
            <a:avLst/>
            <a:gdLst/>
            <a:ahLst/>
            <a:cxnLst/>
            <a:rect r="r" b="b" t="t" l="l"/>
            <a:pathLst>
              <a:path h="604830" w="1020418">
                <a:moveTo>
                  <a:pt x="0" y="0"/>
                </a:moveTo>
                <a:lnTo>
                  <a:pt x="1020419" y="0"/>
                </a:lnTo>
                <a:lnTo>
                  <a:pt x="1020419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871443" y="4730273"/>
            <a:ext cx="1094519" cy="1528484"/>
            <a:chOff x="0" y="0"/>
            <a:chExt cx="1459359" cy="203797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0467" y="0"/>
              <a:ext cx="1418425" cy="1418425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41611" y="324818"/>
              <a:ext cx="976138" cy="768789"/>
            </a:xfrm>
            <a:custGeom>
              <a:avLst/>
              <a:gdLst/>
              <a:ahLst/>
              <a:cxnLst/>
              <a:rect r="r" b="b" t="t" l="l"/>
              <a:pathLst>
                <a:path h="768789" w="976138">
                  <a:moveTo>
                    <a:pt x="0" y="0"/>
                  </a:moveTo>
                  <a:lnTo>
                    <a:pt x="976138" y="0"/>
                  </a:lnTo>
                  <a:lnTo>
                    <a:pt x="976138" y="768789"/>
                  </a:lnTo>
                  <a:lnTo>
                    <a:pt x="0" y="76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1586128"/>
              <a:ext cx="1459359" cy="451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영상 입력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605538" y="4730273"/>
            <a:ext cx="2344142" cy="1528484"/>
            <a:chOff x="0" y="0"/>
            <a:chExt cx="3125522" cy="203797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20467" y="0"/>
              <a:ext cx="1418425" cy="141842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90267" y="266028"/>
              <a:ext cx="831226" cy="860968"/>
            </a:xfrm>
            <a:custGeom>
              <a:avLst/>
              <a:gdLst/>
              <a:ahLst/>
              <a:cxnLst/>
              <a:rect r="r" b="b" t="t" l="l"/>
              <a:pathLst>
                <a:path h="860968" w="831226">
                  <a:moveTo>
                    <a:pt x="0" y="0"/>
                  </a:moveTo>
                  <a:lnTo>
                    <a:pt x="831226" y="0"/>
                  </a:lnTo>
                  <a:lnTo>
                    <a:pt x="831226" y="860969"/>
                  </a:lnTo>
                  <a:lnTo>
                    <a:pt x="0" y="860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1586128"/>
              <a:ext cx="1459359" cy="451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문장 출력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1707097" y="0"/>
              <a:ext cx="1418425" cy="1418425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1924821" y="282064"/>
              <a:ext cx="982978" cy="854298"/>
            </a:xfrm>
            <a:custGeom>
              <a:avLst/>
              <a:gdLst/>
              <a:ahLst/>
              <a:cxnLst/>
              <a:rect r="r" b="b" t="t" l="l"/>
              <a:pathLst>
                <a:path h="854298" w="982978">
                  <a:moveTo>
                    <a:pt x="0" y="0"/>
                  </a:moveTo>
                  <a:lnTo>
                    <a:pt x="982978" y="0"/>
                  </a:lnTo>
                  <a:lnTo>
                    <a:pt x="982978" y="854297"/>
                  </a:lnTo>
                  <a:lnTo>
                    <a:pt x="0" y="854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666163" y="1586128"/>
              <a:ext cx="1459359" cy="451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음성 출력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15183" y="341190"/>
            <a:ext cx="5821709" cy="39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INPUT/OUTPUT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296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42789" y="3713045"/>
            <a:ext cx="1023174" cy="36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INPUT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87657" y="3713045"/>
            <a:ext cx="1379903" cy="36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OUTPUT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333522" y="3990589"/>
            <a:ext cx="4866607" cy="237365"/>
            <a:chOff x="0" y="0"/>
            <a:chExt cx="6488810" cy="316487"/>
          </a:xfrm>
        </p:grpSpPr>
        <p:sp>
          <p:nvSpPr>
            <p:cNvPr name="AutoShape 7" id="7"/>
            <p:cNvSpPr/>
            <p:nvPr/>
          </p:nvSpPr>
          <p:spPr>
            <a:xfrm>
              <a:off x="0" y="158243"/>
              <a:ext cx="6291006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6231664" y="59341"/>
              <a:ext cx="316487" cy="197804"/>
            </a:xfrm>
            <a:custGeom>
              <a:avLst/>
              <a:gdLst/>
              <a:ahLst/>
              <a:cxnLst/>
              <a:rect r="r" b="b" t="t" l="l"/>
              <a:pathLst>
                <a:path h="197804" w="316487">
                  <a:moveTo>
                    <a:pt x="0" y="0"/>
                  </a:moveTo>
                  <a:lnTo>
                    <a:pt x="316487" y="0"/>
                  </a:lnTo>
                  <a:lnTo>
                    <a:pt x="316487" y="197805"/>
                  </a:lnTo>
                  <a:lnTo>
                    <a:pt x="0" y="197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7015972" y="160652"/>
            <a:ext cx="1020418" cy="604830"/>
          </a:xfrm>
          <a:custGeom>
            <a:avLst/>
            <a:gdLst/>
            <a:ahLst/>
            <a:cxnLst/>
            <a:rect r="r" b="b" t="t" l="l"/>
            <a:pathLst>
              <a:path h="604830" w="1020418">
                <a:moveTo>
                  <a:pt x="0" y="0"/>
                </a:moveTo>
                <a:lnTo>
                  <a:pt x="1020419" y="0"/>
                </a:lnTo>
                <a:lnTo>
                  <a:pt x="1020419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5183" y="331665"/>
            <a:ext cx="5821709" cy="39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 인식/해결 방안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2012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1678" y="1735193"/>
            <a:ext cx="2274359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문제 인식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58014" y="1735193"/>
            <a:ext cx="2310821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해결 방안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5996" y="2969993"/>
            <a:ext cx="5291751" cy="636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2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수어 인식의 어려움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 spc="378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수어는 손동작, 얼굴 표정, 그리고 몸의 자세 등이 결합되어 이루어지므로, 이를 단어 단위로 정확하게 추출하는 것이 어렵습니다.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420" strike="noStrike" u="none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실시간</a:t>
            </a:r>
            <a:r>
              <a:rPr lang="en-US" sz="3000" spc="420" strike="noStrike" u="none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처리 문제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 spc="378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모바일 디바이스에서 실시간으로 수어 영상을 처리하는 것은 연산 자원과 시간이 많이 소요될 수 있으며, 성능 최적화가 중요합니다.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67549" y="2969993"/>
            <a:ext cx="5291751" cy="636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42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수어 인식의 어려움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 spc="378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프레임 단위로 끊어서 가장 비슷한 단어를 찾는 방법으로 생각했습니다.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420" strike="noStrike" u="none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실시간</a:t>
            </a:r>
            <a:r>
              <a:rPr lang="en-US" sz="3000" spc="420" strike="noStrike" u="none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처리 문제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 spc="378" strike="noStrike" u="none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수어를 영상으로 처리하는 것이 아닌 프레임 단위로 단어 토큰화하여 나중에 AI를 통해서 문장을 구성하는 방식으로 했습니다.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333522" y="7631848"/>
            <a:ext cx="4866607" cy="237365"/>
            <a:chOff x="0" y="0"/>
            <a:chExt cx="6488810" cy="316487"/>
          </a:xfrm>
        </p:grpSpPr>
        <p:sp>
          <p:nvSpPr>
            <p:cNvPr name="AutoShape 17" id="17"/>
            <p:cNvSpPr/>
            <p:nvPr/>
          </p:nvSpPr>
          <p:spPr>
            <a:xfrm>
              <a:off x="0" y="158243"/>
              <a:ext cx="6291006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5400000">
              <a:off x="6231664" y="59341"/>
              <a:ext cx="316487" cy="197804"/>
            </a:xfrm>
            <a:custGeom>
              <a:avLst/>
              <a:gdLst/>
              <a:ahLst/>
              <a:cxnLst/>
              <a:rect r="r" b="b" t="t" l="l"/>
              <a:pathLst>
                <a:path h="197804" w="316487">
                  <a:moveTo>
                    <a:pt x="0" y="0"/>
                  </a:moveTo>
                  <a:lnTo>
                    <a:pt x="316487" y="0"/>
                  </a:lnTo>
                  <a:lnTo>
                    <a:pt x="316487" y="197805"/>
                  </a:lnTo>
                  <a:lnTo>
                    <a:pt x="0" y="197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4171" y="359405"/>
            <a:ext cx="354529" cy="3545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44103" lIns="44103" bIns="44103" rIns="4410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3870300" y="3422999"/>
            <a:ext cx="4911325" cy="37262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3558603" y="2895989"/>
            <a:ext cx="1063818" cy="106381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558603" y="6609021"/>
            <a:ext cx="1063818" cy="10638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07313" y="6636950"/>
            <a:ext cx="1063818" cy="106381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5400000">
            <a:off x="6008500" y="3348822"/>
            <a:ext cx="237365" cy="148353"/>
          </a:xfrm>
          <a:custGeom>
            <a:avLst/>
            <a:gdLst/>
            <a:ahLst/>
            <a:cxnLst/>
            <a:rect r="r" b="b" t="t" l="l"/>
            <a:pathLst>
              <a:path h="148353" w="237365">
                <a:moveTo>
                  <a:pt x="0" y="0"/>
                </a:moveTo>
                <a:lnTo>
                  <a:pt x="237365" y="0"/>
                </a:lnTo>
                <a:lnTo>
                  <a:pt x="237365" y="148353"/>
                </a:lnTo>
                <a:lnTo>
                  <a:pt x="0" y="148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6015557" y="5205479"/>
            <a:ext cx="237365" cy="148353"/>
          </a:xfrm>
          <a:custGeom>
            <a:avLst/>
            <a:gdLst/>
            <a:ahLst/>
            <a:cxnLst/>
            <a:rect r="r" b="b" t="t" l="l"/>
            <a:pathLst>
              <a:path h="148353" w="237365">
                <a:moveTo>
                  <a:pt x="0" y="0"/>
                </a:moveTo>
                <a:lnTo>
                  <a:pt x="237365" y="0"/>
                </a:lnTo>
                <a:lnTo>
                  <a:pt x="237365" y="148353"/>
                </a:lnTo>
                <a:lnTo>
                  <a:pt x="0" y="148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1316759" y="7113732"/>
            <a:ext cx="237365" cy="148353"/>
          </a:xfrm>
          <a:custGeom>
            <a:avLst/>
            <a:gdLst/>
            <a:ahLst/>
            <a:cxnLst/>
            <a:rect r="r" b="b" t="t" l="l"/>
            <a:pathLst>
              <a:path h="148353" w="237365">
                <a:moveTo>
                  <a:pt x="0" y="0"/>
                </a:moveTo>
                <a:lnTo>
                  <a:pt x="237365" y="0"/>
                </a:lnTo>
                <a:lnTo>
                  <a:pt x="237365" y="148354"/>
                </a:lnTo>
                <a:lnTo>
                  <a:pt x="0" y="14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015972" y="160652"/>
            <a:ext cx="1020418" cy="604830"/>
          </a:xfrm>
          <a:custGeom>
            <a:avLst/>
            <a:gdLst/>
            <a:ahLst/>
            <a:cxnLst/>
            <a:rect r="r" b="b" t="t" l="l"/>
            <a:pathLst>
              <a:path h="604830" w="1020418">
                <a:moveTo>
                  <a:pt x="0" y="0"/>
                </a:moveTo>
                <a:lnTo>
                  <a:pt x="1020419" y="0"/>
                </a:lnTo>
                <a:lnTo>
                  <a:pt x="1020419" y="604830"/>
                </a:lnTo>
                <a:lnTo>
                  <a:pt x="0" y="60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806482" y="2877376"/>
            <a:ext cx="1063818" cy="1063818"/>
            <a:chOff x="0" y="0"/>
            <a:chExt cx="1418425" cy="141842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418425" cy="1418425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21143" y="324818"/>
              <a:ext cx="976138" cy="768789"/>
            </a:xfrm>
            <a:custGeom>
              <a:avLst/>
              <a:gdLst/>
              <a:ahLst/>
              <a:cxnLst/>
              <a:rect r="r" b="b" t="t" l="l"/>
              <a:pathLst>
                <a:path h="768789" w="976138">
                  <a:moveTo>
                    <a:pt x="0" y="0"/>
                  </a:moveTo>
                  <a:lnTo>
                    <a:pt x="976138" y="0"/>
                  </a:lnTo>
                  <a:lnTo>
                    <a:pt x="976138" y="768789"/>
                  </a:lnTo>
                  <a:lnTo>
                    <a:pt x="0" y="768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249716" y="2895989"/>
            <a:ext cx="1063818" cy="1063818"/>
            <a:chOff x="0" y="0"/>
            <a:chExt cx="1418425" cy="141842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418425" cy="1418425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8212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77157" y="297838"/>
              <a:ext cx="1084725" cy="773113"/>
            </a:xfrm>
            <a:custGeom>
              <a:avLst/>
              <a:gdLst/>
              <a:ahLst/>
              <a:cxnLst/>
              <a:rect r="r" b="b" t="t" l="l"/>
              <a:pathLst>
                <a:path h="773113" w="1084725">
                  <a:moveTo>
                    <a:pt x="0" y="0"/>
                  </a:moveTo>
                  <a:lnTo>
                    <a:pt x="1084725" y="0"/>
                  </a:lnTo>
                  <a:lnTo>
                    <a:pt x="1084725" y="773113"/>
                  </a:lnTo>
                  <a:lnTo>
                    <a:pt x="0" y="773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3717769" y="3132415"/>
            <a:ext cx="745485" cy="590967"/>
          </a:xfrm>
          <a:custGeom>
            <a:avLst/>
            <a:gdLst/>
            <a:ahLst/>
            <a:cxnLst/>
            <a:rect r="r" b="b" t="t" l="l"/>
            <a:pathLst>
              <a:path h="590967" w="745485">
                <a:moveTo>
                  <a:pt x="0" y="0"/>
                </a:moveTo>
                <a:lnTo>
                  <a:pt x="745486" y="0"/>
                </a:lnTo>
                <a:lnTo>
                  <a:pt x="745486" y="590967"/>
                </a:lnTo>
                <a:lnTo>
                  <a:pt x="0" y="590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839835" y="6818067"/>
            <a:ext cx="623419" cy="645726"/>
          </a:xfrm>
          <a:custGeom>
            <a:avLst/>
            <a:gdLst/>
            <a:ahLst/>
            <a:cxnLst/>
            <a:rect r="r" b="b" t="t" l="l"/>
            <a:pathLst>
              <a:path h="645726" w="623419">
                <a:moveTo>
                  <a:pt x="0" y="0"/>
                </a:moveTo>
                <a:lnTo>
                  <a:pt x="623420" y="0"/>
                </a:lnTo>
                <a:lnTo>
                  <a:pt x="623420" y="645726"/>
                </a:lnTo>
                <a:lnTo>
                  <a:pt x="0" y="645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470605" y="6867547"/>
            <a:ext cx="737234" cy="640723"/>
          </a:xfrm>
          <a:custGeom>
            <a:avLst/>
            <a:gdLst/>
            <a:ahLst/>
            <a:cxnLst/>
            <a:rect r="r" b="b" t="t" l="l"/>
            <a:pathLst>
              <a:path h="640723" w="737234">
                <a:moveTo>
                  <a:pt x="0" y="0"/>
                </a:moveTo>
                <a:lnTo>
                  <a:pt x="737234" y="0"/>
                </a:lnTo>
                <a:lnTo>
                  <a:pt x="737234" y="640724"/>
                </a:lnTo>
                <a:lnTo>
                  <a:pt x="0" y="6407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209649" y="321305"/>
            <a:ext cx="5821709" cy="39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인공지능 서비스 시나리오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52487" y="317477"/>
            <a:ext cx="178846" cy="39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92942" y="4113280"/>
            <a:ext cx="2759254" cy="71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05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사용자가 카메라로</a:t>
            </a:r>
          </a:p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수어 영상을 촬영합니다.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09548" y="7905643"/>
            <a:ext cx="2624549" cy="70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282120"/>
                </a:solidFill>
                <a:latin typeface="윤고딕"/>
                <a:ea typeface="윤고딕"/>
                <a:cs typeface="윤고딕"/>
                <a:sym typeface="윤고딕"/>
              </a:rPr>
              <a:t>생성된 문장을 음성으로 출력합니다.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71918" y="7878255"/>
            <a:ext cx="2759254" cy="143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추출된 단어 리스트와 감정을 서버로 전송하여, 문장 생성 AI가 문장을 구성합니다.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542195" y="4139412"/>
            <a:ext cx="2759254" cy="107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05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영상에서 수어 단어를 CTC 모델을 사용하여</a:t>
            </a:r>
          </a:p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실시간으로 추출합니다.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710885" y="4113280"/>
            <a:ext cx="2759254" cy="107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  <a:spcBef>
                <a:spcPct val="0"/>
              </a:spcBef>
            </a:pPr>
            <a:r>
              <a:rPr lang="en-US" sz="2057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사용자의 얼굴 표정을 분석하여 감정을 추출합니다.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16657" y="2942519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04825" cap="sq">
              <a:solidFill>
                <a:srgbClr val="BFF2D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11331" y="153734"/>
            <a:ext cx="1020418" cy="604830"/>
          </a:xfrm>
          <a:custGeom>
            <a:avLst/>
            <a:gdLst/>
            <a:ahLst/>
            <a:cxnLst/>
            <a:rect r="r" b="b" t="t" l="l"/>
            <a:pathLst>
              <a:path h="604830" w="1020418">
                <a:moveTo>
                  <a:pt x="0" y="0"/>
                </a:moveTo>
                <a:lnTo>
                  <a:pt x="1020418" y="0"/>
                </a:lnTo>
                <a:lnTo>
                  <a:pt x="1020418" y="604829"/>
                </a:lnTo>
                <a:lnTo>
                  <a:pt x="0" y="60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-2539148" y="942926"/>
            <a:ext cx="2082714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793212" y="5048250"/>
            <a:ext cx="4203327" cy="89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90"/>
              </a:lnSpc>
              <a:spcBef>
                <a:spcPct val="0"/>
              </a:spcBef>
            </a:pPr>
            <a:r>
              <a:rPr lang="en-US" sz="527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감사합니다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59707" y="3367753"/>
            <a:ext cx="10336832" cy="196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049"/>
              </a:lnSpc>
              <a:spcBef>
                <a:spcPct val="0"/>
              </a:spcBef>
            </a:pPr>
            <a:r>
              <a:rPr lang="en-US" b="true" sz="11464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DAGkhWh2NRg</dc:identifier>
  <dcterms:modified xsi:type="dcterms:W3CDTF">2011-08-01T06:04:30Z</dcterms:modified>
  <cp:revision>1</cp:revision>
  <dc:title>블랙 민트 심플 모던한 브랜드 프로젝트 제안서 프레젠테이션 </dc:title>
</cp:coreProperties>
</file>